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68" r:id="rId1"/>
  </p:sldMasterIdLst>
  <p:notesMasterIdLst>
    <p:notesMasterId r:id="rId11"/>
  </p:notesMasterIdLst>
  <p:sldIdLst>
    <p:sldId id="354" r:id="rId2"/>
    <p:sldId id="411" r:id="rId3"/>
    <p:sldId id="412" r:id="rId4"/>
    <p:sldId id="413" r:id="rId5"/>
    <p:sldId id="414" r:id="rId6"/>
    <p:sldId id="415" r:id="rId7"/>
    <p:sldId id="416" r:id="rId8"/>
    <p:sldId id="417" r:id="rId9"/>
    <p:sldId id="418" r:id="rId10"/>
  </p:sldIdLst>
  <p:sldSz cx="9144000" cy="6858000" type="screen4x3"/>
  <p:notesSz cx="7010400" cy="92360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53" userDrawn="1">
          <p15:clr>
            <a:srgbClr val="A4A3A4"/>
          </p15:clr>
        </p15:guide>
        <p15:guide id="2" pos="1292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gelica Saharai Nava Contreras" initials="ASNC" lastIdx="3" clrIdx="0">
    <p:extLst>
      <p:ext uri="{19B8F6BF-5375-455C-9EA6-DF929625EA0E}">
        <p15:presenceInfo xmlns:p15="http://schemas.microsoft.com/office/powerpoint/2012/main" userId="Angelica Saharai Nava Contreras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6EEDE"/>
    <a:srgbClr val="000000"/>
    <a:srgbClr val="691A30"/>
    <a:srgbClr val="D6BA8C"/>
    <a:srgbClr val="D64A5E"/>
    <a:srgbClr val="9D2436"/>
    <a:srgbClr val="4E232E"/>
    <a:srgbClr val="D4C19C"/>
    <a:srgbClr val="285C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16DA210-FB5B-4158-B5E0-FEB733F419BA}" styleName="Estilo clar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BC89EF96-8CEA-46FF-86C4-4CE0E7609802}" styleName="Estilo claro 3 - Acento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8799B23B-EC83-4686-B30A-512413B5E67A}" styleName="Estilo claro 3 - Acent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6374" autoAdjust="0"/>
  </p:normalViewPr>
  <p:slideViewPr>
    <p:cSldViewPr snapToGrid="0" snapToObjects="1" showGuides="1">
      <p:cViewPr varScale="1">
        <p:scale>
          <a:sx n="114" d="100"/>
          <a:sy n="114" d="100"/>
        </p:scale>
        <p:origin x="1560" y="176"/>
      </p:cViewPr>
      <p:guideLst>
        <p:guide orient="horz" pos="1253"/>
        <p:guide pos="129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340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340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E4EBCC-7A52-483E-BF05-A051F4A18C18}" type="datetimeFigureOut">
              <a:rPr lang="es-MX" smtClean="0"/>
              <a:t>25/08/21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427163" y="1155700"/>
            <a:ext cx="4156075" cy="31162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01041" y="4444860"/>
            <a:ext cx="5608320" cy="363670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772669"/>
            <a:ext cx="3037840" cy="46340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970938" y="8772669"/>
            <a:ext cx="3037840" cy="46340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A8EE3B-C4C0-484D-82A0-231D0C2BEFC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824602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1CC10-A8D5-6F45-987A-234473C39BB0}" type="datetimeFigureOut">
              <a:rPr lang="es-MX" smtClean="0"/>
              <a:t>25/08/21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99584-B0F0-0E4E-9EE4-45EB401E702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433373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1CC10-A8D5-6F45-987A-234473C39BB0}" type="datetimeFigureOut">
              <a:rPr lang="es-MX" smtClean="0"/>
              <a:t>25/08/21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99584-B0F0-0E4E-9EE4-45EB401E702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557496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1CC10-A8D5-6F45-987A-234473C39BB0}" type="datetimeFigureOut">
              <a:rPr lang="es-MX" smtClean="0"/>
              <a:t>25/08/21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99584-B0F0-0E4E-9EE4-45EB401E702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072017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1CC10-A8D5-6F45-987A-234473C39BB0}" type="datetimeFigureOut">
              <a:rPr lang="es-MX" smtClean="0"/>
              <a:t>25/08/21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99584-B0F0-0E4E-9EE4-45EB401E702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149251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1CC10-A8D5-6F45-987A-234473C39BB0}" type="datetimeFigureOut">
              <a:rPr lang="es-MX" smtClean="0"/>
              <a:t>25/08/21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99584-B0F0-0E4E-9EE4-45EB401E702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994039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1CC10-A8D5-6F45-987A-234473C39BB0}" type="datetimeFigureOut">
              <a:rPr lang="es-MX" smtClean="0"/>
              <a:t>25/08/21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99584-B0F0-0E4E-9EE4-45EB401E702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998058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1CC10-A8D5-6F45-987A-234473C39BB0}" type="datetimeFigureOut">
              <a:rPr lang="es-MX" smtClean="0"/>
              <a:t>25/08/21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99584-B0F0-0E4E-9EE4-45EB401E702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978201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1CC10-A8D5-6F45-987A-234473C39BB0}" type="datetimeFigureOut">
              <a:rPr lang="es-MX" smtClean="0"/>
              <a:t>25/08/21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99584-B0F0-0E4E-9EE4-45EB401E702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930375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1CC10-A8D5-6F45-987A-234473C39BB0}" type="datetimeFigureOut">
              <a:rPr lang="es-MX" smtClean="0"/>
              <a:t>25/08/21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99584-B0F0-0E4E-9EE4-45EB401E702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803698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1CC10-A8D5-6F45-987A-234473C39BB0}" type="datetimeFigureOut">
              <a:rPr lang="es-MX" smtClean="0"/>
              <a:t>25/08/21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99584-B0F0-0E4E-9EE4-45EB401E702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534160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1CC10-A8D5-6F45-987A-234473C39BB0}" type="datetimeFigureOut">
              <a:rPr lang="es-MX" smtClean="0"/>
              <a:t>25/08/21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99584-B0F0-0E4E-9EE4-45EB401E702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407714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61CC10-A8D5-6F45-987A-234473C39BB0}" type="datetimeFigureOut">
              <a:rPr lang="es-MX" smtClean="0"/>
              <a:t>25/08/21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099584-B0F0-0E4E-9EE4-45EB401E702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942988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jp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jp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jp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jp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jp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jp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jp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jpg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jp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r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3 Rectángulo"/>
          <p:cNvSpPr/>
          <p:nvPr/>
        </p:nvSpPr>
        <p:spPr>
          <a:xfrm>
            <a:off x="400099" y="1959962"/>
            <a:ext cx="8602442" cy="1163221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 algn="ctr"/>
            <a:r>
              <a:rPr lang="es-MX" sz="4400" b="1" dirty="0">
                <a:solidFill>
                  <a:srgbClr val="D6BA8C"/>
                </a:solidFill>
                <a:latin typeface="Montserrat" panose="00000500000000000000" pitchFamily="2" charset="0"/>
              </a:rPr>
              <a:t>Contraloría Social </a:t>
            </a:r>
          </a:p>
          <a:p>
            <a:pPr algn="ctr"/>
            <a:r>
              <a:rPr lang="es-MX" sz="4400" b="1" dirty="0">
                <a:solidFill>
                  <a:srgbClr val="D6BA8C"/>
                </a:solidFill>
                <a:latin typeface="Montserrat" panose="00000500000000000000" pitchFamily="2" charset="0"/>
              </a:rPr>
              <a:t>PROGRAMA DE APOYOS A LA CULTURA 2021</a:t>
            </a:r>
          </a:p>
          <a:p>
            <a:pPr algn="ctr"/>
            <a:endParaRPr lang="es-ES" sz="1400" dirty="0">
              <a:solidFill>
                <a:srgbClr val="621132"/>
              </a:solidFill>
              <a:latin typeface="Montserrat" panose="00000500000000000000" pitchFamily="2" charset="0"/>
              <a:cs typeface="Arial" panose="020B0604020202020204" pitchFamily="34" charset="0"/>
            </a:endParaRP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B2AFB40B-F977-4CAE-83EA-1C1BB211BA4A}"/>
              </a:ext>
            </a:extLst>
          </p:cNvPr>
          <p:cNvSpPr txBox="1"/>
          <p:nvPr/>
        </p:nvSpPr>
        <p:spPr>
          <a:xfrm>
            <a:off x="580849" y="5772834"/>
            <a:ext cx="218113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b="1" dirty="0">
                <a:solidFill>
                  <a:srgbClr val="691A30"/>
                </a:solidFill>
                <a:latin typeface="Montserrat" panose="00000500000000000000" pitchFamily="2" charset="0"/>
                <a:cs typeface="Arial" panose="020B0604020202020204" pitchFamily="34" charset="0"/>
              </a:rPr>
              <a:t>Agosto 2021</a:t>
            </a:r>
          </a:p>
          <a:p>
            <a:endParaRPr lang="es-MX" sz="2400" b="1" dirty="0">
              <a:solidFill>
                <a:srgbClr val="691A30"/>
              </a:solidFill>
              <a:latin typeface="Montserrat" panose="00000500000000000000" pitchFamily="2" charset="0"/>
              <a:cs typeface="Arial" panose="020B0604020202020204" pitchFamily="34" charset="0"/>
            </a:endParaRPr>
          </a:p>
        </p:txBody>
      </p:sp>
      <p:pic>
        <p:nvPicPr>
          <p:cNvPr id="8" name="Imagen 7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849" y="623501"/>
            <a:ext cx="1939327" cy="636587"/>
          </a:xfrm>
          <a:prstGeom prst="rect">
            <a:avLst/>
          </a:prstGeom>
        </p:spPr>
      </p:pic>
      <p:pic>
        <p:nvPicPr>
          <p:cNvPr id="4" name="Imagen 3">
            <a:extLst>
              <a:ext uri="{FF2B5EF4-FFF2-40B4-BE49-F238E27FC236}">
                <a16:creationId xmlns:a16="http://schemas.microsoft.com/office/drawing/2014/main" id="{D3C7362A-EB66-8042-B1BF-1EE406AD637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2000" y="5716659"/>
            <a:ext cx="3962090" cy="574013"/>
          </a:xfrm>
          <a:prstGeom prst="rect">
            <a:avLst/>
          </a:prstGeom>
        </p:spPr>
      </p:pic>
      <p:pic>
        <p:nvPicPr>
          <p:cNvPr id="14" name="Imagen 13">
            <a:extLst>
              <a:ext uri="{FF2B5EF4-FFF2-40B4-BE49-F238E27FC236}">
                <a16:creationId xmlns:a16="http://schemas.microsoft.com/office/drawing/2014/main" id="{69390139-8986-5A40-8CE9-B44222FF271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651443" y="240184"/>
            <a:ext cx="2046830" cy="1580126"/>
          </a:xfrm>
          <a:prstGeom prst="rect">
            <a:avLst/>
          </a:prstGeom>
        </p:spPr>
      </p:pic>
      <p:pic>
        <p:nvPicPr>
          <p:cNvPr id="16" name="Imagen 15">
            <a:extLst>
              <a:ext uri="{FF2B5EF4-FFF2-40B4-BE49-F238E27FC236}">
                <a16:creationId xmlns:a16="http://schemas.microsoft.com/office/drawing/2014/main" id="{79CF6673-D7DB-944D-9650-9FF1F860B76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829540" y="623501"/>
            <a:ext cx="1841114" cy="5082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8190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r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B2AFB40B-F977-4CAE-83EA-1C1BB211BA4A}"/>
              </a:ext>
            </a:extLst>
          </p:cNvPr>
          <p:cNvSpPr txBox="1"/>
          <p:nvPr/>
        </p:nvSpPr>
        <p:spPr>
          <a:xfrm>
            <a:off x="580849" y="5772834"/>
            <a:ext cx="218113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b="1" dirty="0">
                <a:solidFill>
                  <a:srgbClr val="691A30"/>
                </a:solidFill>
                <a:latin typeface="Montserrat" panose="00000500000000000000" pitchFamily="2" charset="0"/>
                <a:cs typeface="Arial" panose="020B0604020202020204" pitchFamily="34" charset="0"/>
              </a:rPr>
              <a:t>Agosto 2021</a:t>
            </a:r>
          </a:p>
          <a:p>
            <a:endParaRPr lang="es-MX" sz="2400" b="1" dirty="0">
              <a:solidFill>
                <a:srgbClr val="691A30"/>
              </a:solidFill>
              <a:latin typeface="Montserrat" panose="00000500000000000000" pitchFamily="2" charset="0"/>
              <a:cs typeface="Arial" panose="020B0604020202020204" pitchFamily="34" charset="0"/>
            </a:endParaRPr>
          </a:p>
        </p:txBody>
      </p:sp>
      <p:pic>
        <p:nvPicPr>
          <p:cNvPr id="8" name="Imagen 7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849" y="623501"/>
            <a:ext cx="1939327" cy="636587"/>
          </a:xfrm>
          <a:prstGeom prst="rect">
            <a:avLst/>
          </a:prstGeom>
        </p:spPr>
      </p:pic>
      <p:pic>
        <p:nvPicPr>
          <p:cNvPr id="4" name="Imagen 3">
            <a:extLst>
              <a:ext uri="{FF2B5EF4-FFF2-40B4-BE49-F238E27FC236}">
                <a16:creationId xmlns:a16="http://schemas.microsoft.com/office/drawing/2014/main" id="{D3C7362A-EB66-8042-B1BF-1EE406AD637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2000" y="5716659"/>
            <a:ext cx="3962090" cy="574013"/>
          </a:xfrm>
          <a:prstGeom prst="rect">
            <a:avLst/>
          </a:prstGeom>
        </p:spPr>
      </p:pic>
      <p:pic>
        <p:nvPicPr>
          <p:cNvPr id="14" name="Imagen 13">
            <a:extLst>
              <a:ext uri="{FF2B5EF4-FFF2-40B4-BE49-F238E27FC236}">
                <a16:creationId xmlns:a16="http://schemas.microsoft.com/office/drawing/2014/main" id="{69390139-8986-5A40-8CE9-B44222FF271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651443" y="240184"/>
            <a:ext cx="2046830" cy="1580126"/>
          </a:xfrm>
          <a:prstGeom prst="rect">
            <a:avLst/>
          </a:prstGeom>
        </p:spPr>
      </p:pic>
      <p:pic>
        <p:nvPicPr>
          <p:cNvPr id="16" name="Imagen 15">
            <a:extLst>
              <a:ext uri="{FF2B5EF4-FFF2-40B4-BE49-F238E27FC236}">
                <a16:creationId xmlns:a16="http://schemas.microsoft.com/office/drawing/2014/main" id="{79CF6673-D7DB-944D-9650-9FF1F860B76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829540" y="623501"/>
            <a:ext cx="1841114" cy="508283"/>
          </a:xfrm>
          <a:prstGeom prst="rect">
            <a:avLst/>
          </a:prstGeom>
        </p:spPr>
      </p:pic>
      <p:sp>
        <p:nvSpPr>
          <p:cNvPr id="10" name="Rectángulo 9">
            <a:extLst>
              <a:ext uri="{FF2B5EF4-FFF2-40B4-BE49-F238E27FC236}">
                <a16:creationId xmlns:a16="http://schemas.microsoft.com/office/drawing/2014/main" id="{787D3FA9-5C7A-0A4A-BB28-559EE266FE39}"/>
              </a:ext>
            </a:extLst>
          </p:cNvPr>
          <p:cNvSpPr/>
          <p:nvPr/>
        </p:nvSpPr>
        <p:spPr>
          <a:xfrm>
            <a:off x="846868" y="2614322"/>
            <a:ext cx="674973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s-MX" sz="2400" b="1" dirty="0">
                <a:solidFill>
                  <a:srgbClr val="691A30"/>
                </a:solidFill>
                <a:latin typeface="Montserrat" panose="00000500000000000000" pitchFamily="2" charset="0"/>
                <a:cs typeface="Arial" panose="020B0604020202020204" pitchFamily="34" charset="0"/>
              </a:rPr>
              <a:t>¿Qué es el AIEC? El apoyo a Instituciones Estatales de Cultura (AIEC) es una vertiente del Programa Apoyos a la Cultura y se encuentra a cargo de la Dirección General de Vinculación Cultural. </a:t>
            </a:r>
          </a:p>
        </p:txBody>
      </p:sp>
      <p:sp>
        <p:nvSpPr>
          <p:cNvPr id="11" name="3 Rectángulo">
            <a:extLst>
              <a:ext uri="{FF2B5EF4-FFF2-40B4-BE49-F238E27FC236}">
                <a16:creationId xmlns:a16="http://schemas.microsoft.com/office/drawing/2014/main" id="{520661B7-1A79-6244-A68A-ED151AD61269}"/>
              </a:ext>
            </a:extLst>
          </p:cNvPr>
          <p:cNvSpPr/>
          <p:nvPr/>
        </p:nvSpPr>
        <p:spPr>
          <a:xfrm>
            <a:off x="1247079" y="2054100"/>
            <a:ext cx="3556932" cy="830996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r>
              <a:rPr lang="es-MX" sz="3200" b="1" dirty="0">
                <a:solidFill>
                  <a:srgbClr val="D6BA8C"/>
                </a:solidFill>
                <a:latin typeface="Montserrat" panose="00000500000000000000" pitchFamily="2" charset="0"/>
              </a:rPr>
              <a:t>Introducción</a:t>
            </a:r>
            <a:endParaRPr lang="es-MX" sz="2800" b="1" dirty="0">
              <a:solidFill>
                <a:srgbClr val="D6BA8C"/>
              </a:solidFill>
              <a:latin typeface="Montserrat" panose="00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03896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r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B2AFB40B-F977-4CAE-83EA-1C1BB211BA4A}"/>
              </a:ext>
            </a:extLst>
          </p:cNvPr>
          <p:cNvSpPr txBox="1"/>
          <p:nvPr/>
        </p:nvSpPr>
        <p:spPr>
          <a:xfrm>
            <a:off x="580849" y="5772834"/>
            <a:ext cx="21811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b="1" dirty="0">
                <a:solidFill>
                  <a:srgbClr val="691A30"/>
                </a:solidFill>
                <a:latin typeface="Montserrat" panose="00000500000000000000" pitchFamily="2" charset="0"/>
                <a:cs typeface="Arial" panose="020B0604020202020204" pitchFamily="34" charset="0"/>
              </a:rPr>
              <a:t>Agosto 2021</a:t>
            </a:r>
          </a:p>
        </p:txBody>
      </p:sp>
      <p:pic>
        <p:nvPicPr>
          <p:cNvPr id="8" name="Imagen 7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849" y="623501"/>
            <a:ext cx="1939327" cy="636587"/>
          </a:xfrm>
          <a:prstGeom prst="rect">
            <a:avLst/>
          </a:prstGeom>
        </p:spPr>
      </p:pic>
      <p:pic>
        <p:nvPicPr>
          <p:cNvPr id="4" name="Imagen 3">
            <a:extLst>
              <a:ext uri="{FF2B5EF4-FFF2-40B4-BE49-F238E27FC236}">
                <a16:creationId xmlns:a16="http://schemas.microsoft.com/office/drawing/2014/main" id="{D3C7362A-EB66-8042-B1BF-1EE406AD637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2000" y="5716659"/>
            <a:ext cx="3962090" cy="574013"/>
          </a:xfrm>
          <a:prstGeom prst="rect">
            <a:avLst/>
          </a:prstGeom>
        </p:spPr>
      </p:pic>
      <p:pic>
        <p:nvPicPr>
          <p:cNvPr id="14" name="Imagen 13">
            <a:extLst>
              <a:ext uri="{FF2B5EF4-FFF2-40B4-BE49-F238E27FC236}">
                <a16:creationId xmlns:a16="http://schemas.microsoft.com/office/drawing/2014/main" id="{69390139-8986-5A40-8CE9-B44222FF271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651443" y="240184"/>
            <a:ext cx="2046830" cy="1580126"/>
          </a:xfrm>
          <a:prstGeom prst="rect">
            <a:avLst/>
          </a:prstGeom>
        </p:spPr>
      </p:pic>
      <p:pic>
        <p:nvPicPr>
          <p:cNvPr id="16" name="Imagen 15">
            <a:extLst>
              <a:ext uri="{FF2B5EF4-FFF2-40B4-BE49-F238E27FC236}">
                <a16:creationId xmlns:a16="http://schemas.microsoft.com/office/drawing/2014/main" id="{79CF6673-D7DB-944D-9650-9FF1F860B76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829540" y="623501"/>
            <a:ext cx="1841114" cy="508283"/>
          </a:xfrm>
          <a:prstGeom prst="rect">
            <a:avLst/>
          </a:prstGeom>
        </p:spPr>
      </p:pic>
      <p:sp>
        <p:nvSpPr>
          <p:cNvPr id="9" name="Rectángulo 8">
            <a:extLst>
              <a:ext uri="{FF2B5EF4-FFF2-40B4-BE49-F238E27FC236}">
                <a16:creationId xmlns:a16="http://schemas.microsoft.com/office/drawing/2014/main" id="{BB849BA2-88CD-0D4C-8620-BCD6196607D2}"/>
              </a:ext>
            </a:extLst>
          </p:cNvPr>
          <p:cNvSpPr/>
          <p:nvPr/>
        </p:nvSpPr>
        <p:spPr>
          <a:xfrm>
            <a:off x="891472" y="2620285"/>
            <a:ext cx="674973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s-MX" sz="2400" b="1" dirty="0">
                <a:solidFill>
                  <a:srgbClr val="691A30"/>
                </a:solidFill>
                <a:latin typeface="Montserrat" panose="00000500000000000000" pitchFamily="2" charset="0"/>
                <a:cs typeface="Arial" panose="020B0604020202020204" pitchFamily="34" charset="0"/>
              </a:rPr>
              <a:t>Su objetivo es contribuir con las Entidades Federales a través de sus Instancias Estatales de Cultura al enriquecimiento de la oferta de bienes y servicios culturales en beneficio de la población mediante el otorgamiento de recursos para el desarrollo de proyecto artísticos y culturales  </a:t>
            </a:r>
          </a:p>
        </p:txBody>
      </p:sp>
      <p:sp>
        <p:nvSpPr>
          <p:cNvPr id="12" name="3 Rectángulo">
            <a:extLst>
              <a:ext uri="{FF2B5EF4-FFF2-40B4-BE49-F238E27FC236}">
                <a16:creationId xmlns:a16="http://schemas.microsoft.com/office/drawing/2014/main" id="{048C29E3-CA38-3E41-B4AD-7A2FF6C0DF51}"/>
              </a:ext>
            </a:extLst>
          </p:cNvPr>
          <p:cNvSpPr/>
          <p:nvPr/>
        </p:nvSpPr>
        <p:spPr>
          <a:xfrm>
            <a:off x="1169020" y="2006893"/>
            <a:ext cx="7278028" cy="830996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r>
              <a:rPr lang="es-MX" sz="3200" b="1" dirty="0">
                <a:solidFill>
                  <a:srgbClr val="D6BA8C"/>
                </a:solidFill>
                <a:latin typeface="Montserrat" panose="00000500000000000000" pitchFamily="2" charset="0"/>
              </a:rPr>
              <a:t>¿Cuál es el objetivo del AIEC?</a:t>
            </a:r>
            <a:endParaRPr lang="es-MX" sz="2800" b="1" dirty="0">
              <a:solidFill>
                <a:srgbClr val="D6BA8C"/>
              </a:solidFill>
              <a:latin typeface="Montserrat" panose="00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09362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r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B2AFB40B-F977-4CAE-83EA-1C1BB211BA4A}"/>
              </a:ext>
            </a:extLst>
          </p:cNvPr>
          <p:cNvSpPr txBox="1"/>
          <p:nvPr/>
        </p:nvSpPr>
        <p:spPr>
          <a:xfrm>
            <a:off x="580849" y="5772834"/>
            <a:ext cx="21811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b="1" dirty="0">
                <a:solidFill>
                  <a:srgbClr val="691A30"/>
                </a:solidFill>
                <a:latin typeface="Montserrat" panose="00000500000000000000" pitchFamily="2" charset="0"/>
                <a:cs typeface="Arial" panose="020B0604020202020204" pitchFamily="34" charset="0"/>
              </a:rPr>
              <a:t>Agosto 2021</a:t>
            </a:r>
          </a:p>
        </p:txBody>
      </p:sp>
      <p:pic>
        <p:nvPicPr>
          <p:cNvPr id="8" name="Imagen 7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849" y="623501"/>
            <a:ext cx="1939327" cy="636587"/>
          </a:xfrm>
          <a:prstGeom prst="rect">
            <a:avLst/>
          </a:prstGeom>
        </p:spPr>
      </p:pic>
      <p:pic>
        <p:nvPicPr>
          <p:cNvPr id="4" name="Imagen 3">
            <a:extLst>
              <a:ext uri="{FF2B5EF4-FFF2-40B4-BE49-F238E27FC236}">
                <a16:creationId xmlns:a16="http://schemas.microsoft.com/office/drawing/2014/main" id="{D3C7362A-EB66-8042-B1BF-1EE406AD637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2000" y="5716659"/>
            <a:ext cx="3962090" cy="574013"/>
          </a:xfrm>
          <a:prstGeom prst="rect">
            <a:avLst/>
          </a:prstGeom>
        </p:spPr>
      </p:pic>
      <p:pic>
        <p:nvPicPr>
          <p:cNvPr id="14" name="Imagen 13">
            <a:extLst>
              <a:ext uri="{FF2B5EF4-FFF2-40B4-BE49-F238E27FC236}">
                <a16:creationId xmlns:a16="http://schemas.microsoft.com/office/drawing/2014/main" id="{69390139-8986-5A40-8CE9-B44222FF271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651443" y="240184"/>
            <a:ext cx="2046830" cy="1580126"/>
          </a:xfrm>
          <a:prstGeom prst="rect">
            <a:avLst/>
          </a:prstGeom>
        </p:spPr>
      </p:pic>
      <p:pic>
        <p:nvPicPr>
          <p:cNvPr id="16" name="Imagen 15">
            <a:extLst>
              <a:ext uri="{FF2B5EF4-FFF2-40B4-BE49-F238E27FC236}">
                <a16:creationId xmlns:a16="http://schemas.microsoft.com/office/drawing/2014/main" id="{79CF6673-D7DB-944D-9650-9FF1F860B76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829540" y="623501"/>
            <a:ext cx="1841114" cy="508283"/>
          </a:xfrm>
          <a:prstGeom prst="rect">
            <a:avLst/>
          </a:prstGeom>
        </p:spPr>
      </p:pic>
      <p:sp>
        <p:nvSpPr>
          <p:cNvPr id="10" name="Rectángulo 9">
            <a:extLst>
              <a:ext uri="{FF2B5EF4-FFF2-40B4-BE49-F238E27FC236}">
                <a16:creationId xmlns:a16="http://schemas.microsoft.com/office/drawing/2014/main" id="{8550CBAB-C241-0C4C-B8C7-3DC22A23E6C8}"/>
              </a:ext>
            </a:extLst>
          </p:cNvPr>
          <p:cNvSpPr/>
          <p:nvPr/>
        </p:nvSpPr>
        <p:spPr>
          <a:xfrm>
            <a:off x="580849" y="2398363"/>
            <a:ext cx="674973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s-MX" sz="2400" b="1" dirty="0">
                <a:solidFill>
                  <a:srgbClr val="691A30"/>
                </a:solidFill>
                <a:latin typeface="Montserrat" panose="00000500000000000000" pitchFamily="2" charset="0"/>
                <a:cs typeface="Arial" panose="020B0604020202020204" pitchFamily="34" charset="0"/>
              </a:rPr>
              <a:t>Un mecanismo de los beneficiarios, para que de manera organizada, verifiquen la ejecución de los proyectos , la aplicación de los recursos públicos en las actividades programadas </a:t>
            </a:r>
          </a:p>
        </p:txBody>
      </p:sp>
      <p:sp>
        <p:nvSpPr>
          <p:cNvPr id="11" name="3 Rectángulo">
            <a:extLst>
              <a:ext uri="{FF2B5EF4-FFF2-40B4-BE49-F238E27FC236}">
                <a16:creationId xmlns:a16="http://schemas.microsoft.com/office/drawing/2014/main" id="{536FD0A1-9448-4047-A341-9CC8C1D8458E}"/>
              </a:ext>
            </a:extLst>
          </p:cNvPr>
          <p:cNvSpPr/>
          <p:nvPr/>
        </p:nvSpPr>
        <p:spPr>
          <a:xfrm>
            <a:off x="862735" y="1897222"/>
            <a:ext cx="7982066" cy="830996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r>
              <a:rPr lang="es-MX" sz="3200" b="1" dirty="0">
                <a:solidFill>
                  <a:srgbClr val="D6BA8C"/>
                </a:solidFill>
                <a:latin typeface="Montserrat" panose="00000500000000000000" pitchFamily="2" charset="0"/>
              </a:rPr>
              <a:t>¿Qué es la Contraloría Social? </a:t>
            </a:r>
            <a:endParaRPr lang="es-MX" sz="2800" b="1" dirty="0">
              <a:solidFill>
                <a:srgbClr val="D6BA8C"/>
              </a:solidFill>
              <a:latin typeface="Montserrat" panose="00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64893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r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B2AFB40B-F977-4CAE-83EA-1C1BB211BA4A}"/>
              </a:ext>
            </a:extLst>
          </p:cNvPr>
          <p:cNvSpPr txBox="1"/>
          <p:nvPr/>
        </p:nvSpPr>
        <p:spPr>
          <a:xfrm>
            <a:off x="580849" y="5772834"/>
            <a:ext cx="21811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b="1" dirty="0">
                <a:solidFill>
                  <a:srgbClr val="691A30"/>
                </a:solidFill>
                <a:latin typeface="Montserrat" panose="00000500000000000000" pitchFamily="2" charset="0"/>
                <a:cs typeface="Arial" panose="020B0604020202020204" pitchFamily="34" charset="0"/>
              </a:rPr>
              <a:t>Agosto 2021</a:t>
            </a:r>
          </a:p>
        </p:txBody>
      </p:sp>
      <p:pic>
        <p:nvPicPr>
          <p:cNvPr id="8" name="Imagen 7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849" y="623501"/>
            <a:ext cx="1939327" cy="636587"/>
          </a:xfrm>
          <a:prstGeom prst="rect">
            <a:avLst/>
          </a:prstGeom>
        </p:spPr>
      </p:pic>
      <p:pic>
        <p:nvPicPr>
          <p:cNvPr id="4" name="Imagen 3">
            <a:extLst>
              <a:ext uri="{FF2B5EF4-FFF2-40B4-BE49-F238E27FC236}">
                <a16:creationId xmlns:a16="http://schemas.microsoft.com/office/drawing/2014/main" id="{D3C7362A-EB66-8042-B1BF-1EE406AD637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2000" y="5716659"/>
            <a:ext cx="3962090" cy="574013"/>
          </a:xfrm>
          <a:prstGeom prst="rect">
            <a:avLst/>
          </a:prstGeom>
        </p:spPr>
      </p:pic>
      <p:pic>
        <p:nvPicPr>
          <p:cNvPr id="14" name="Imagen 13">
            <a:extLst>
              <a:ext uri="{FF2B5EF4-FFF2-40B4-BE49-F238E27FC236}">
                <a16:creationId xmlns:a16="http://schemas.microsoft.com/office/drawing/2014/main" id="{69390139-8986-5A40-8CE9-B44222FF271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651443" y="240184"/>
            <a:ext cx="2046830" cy="1580126"/>
          </a:xfrm>
          <a:prstGeom prst="rect">
            <a:avLst/>
          </a:prstGeom>
        </p:spPr>
      </p:pic>
      <p:pic>
        <p:nvPicPr>
          <p:cNvPr id="16" name="Imagen 15">
            <a:extLst>
              <a:ext uri="{FF2B5EF4-FFF2-40B4-BE49-F238E27FC236}">
                <a16:creationId xmlns:a16="http://schemas.microsoft.com/office/drawing/2014/main" id="{79CF6673-D7DB-944D-9650-9FF1F860B76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829540" y="623501"/>
            <a:ext cx="1841114" cy="508283"/>
          </a:xfrm>
          <a:prstGeom prst="rect">
            <a:avLst/>
          </a:prstGeom>
        </p:spPr>
      </p:pic>
      <p:sp>
        <p:nvSpPr>
          <p:cNvPr id="9" name="Rectángulo 8">
            <a:extLst>
              <a:ext uri="{FF2B5EF4-FFF2-40B4-BE49-F238E27FC236}">
                <a16:creationId xmlns:a16="http://schemas.microsoft.com/office/drawing/2014/main" id="{AAC48A2F-18C1-6A44-A41A-5943ADCD0AB1}"/>
              </a:ext>
            </a:extLst>
          </p:cNvPr>
          <p:cNvSpPr/>
          <p:nvPr/>
        </p:nvSpPr>
        <p:spPr>
          <a:xfrm>
            <a:off x="1149392" y="1887744"/>
            <a:ext cx="7521262" cy="3040151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MX" sz="2000" b="1" dirty="0">
                <a:solidFill>
                  <a:srgbClr val="621132"/>
                </a:solidFill>
                <a:latin typeface="Montserrat" panose="00000500000000000000" pitchFamily="2" charset="0"/>
                <a:cs typeface="Arial" panose="020B0604020202020204" pitchFamily="34" charset="0"/>
              </a:rPr>
              <a:t>¿Quiénes son los contralores sociales?</a:t>
            </a:r>
          </a:p>
          <a:p>
            <a:r>
              <a:rPr lang="es-MX" sz="2000" b="1" dirty="0">
                <a:solidFill>
                  <a:srgbClr val="691A30"/>
                </a:solidFill>
                <a:latin typeface="Montserrat" panose="00000500000000000000" pitchFamily="2" charset="0"/>
                <a:cs typeface="Arial" panose="020B0604020202020204" pitchFamily="34" charset="0"/>
              </a:rPr>
              <a:t>Beneficiarios que hayan decidido participar en las actividades de Contraloría Social, no persiguen ningún interés de lucro, ni beneficio personal.</a:t>
            </a:r>
            <a:endParaRPr lang="es-MX" sz="2000" dirty="0">
              <a:solidFill>
                <a:srgbClr val="621132"/>
              </a:solidFill>
              <a:latin typeface="Montserrat" panose="00000500000000000000" pitchFamily="2" charset="0"/>
              <a:cs typeface="Arial" panose="020B0604020202020204" pitchFamily="34" charset="0"/>
            </a:endParaRPr>
          </a:p>
          <a:p>
            <a:endParaRPr lang="es-MX" sz="2000" dirty="0">
              <a:solidFill>
                <a:srgbClr val="621132"/>
              </a:solidFill>
              <a:latin typeface="Montserrat" panose="00000500000000000000" pitchFamily="2" charset="0"/>
              <a:cs typeface="Arial" panose="020B0604020202020204" pitchFamily="34" charset="0"/>
            </a:endParaRP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3B033070-1008-9F46-9757-DF69477DC423}"/>
              </a:ext>
            </a:extLst>
          </p:cNvPr>
          <p:cNvSpPr txBox="1"/>
          <p:nvPr/>
        </p:nvSpPr>
        <p:spPr>
          <a:xfrm>
            <a:off x="580849" y="2147409"/>
            <a:ext cx="44799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>
                <a:solidFill>
                  <a:srgbClr val="285C4D"/>
                </a:solidFill>
                <a:latin typeface="Montserrat" panose="00000500000000000000" pitchFamily="2" charset="0"/>
                <a:cs typeface="Arial" panose="020B0604020202020204" pitchFamily="34" charset="0"/>
              </a:rPr>
              <a:t>CONTRALORES SOCIALES </a:t>
            </a:r>
          </a:p>
        </p:txBody>
      </p:sp>
    </p:spTree>
    <p:extLst>
      <p:ext uri="{BB962C8B-B14F-4D97-AF65-F5344CB8AC3E}">
        <p14:creationId xmlns:p14="http://schemas.microsoft.com/office/powerpoint/2010/main" val="13632227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r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B2AFB40B-F977-4CAE-83EA-1C1BB211BA4A}"/>
              </a:ext>
            </a:extLst>
          </p:cNvPr>
          <p:cNvSpPr txBox="1"/>
          <p:nvPr/>
        </p:nvSpPr>
        <p:spPr>
          <a:xfrm>
            <a:off x="580849" y="5772834"/>
            <a:ext cx="21811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b="1" dirty="0">
                <a:solidFill>
                  <a:srgbClr val="691A30"/>
                </a:solidFill>
                <a:latin typeface="Montserrat" panose="00000500000000000000" pitchFamily="2" charset="0"/>
                <a:cs typeface="Arial" panose="020B0604020202020204" pitchFamily="34" charset="0"/>
              </a:rPr>
              <a:t>Agosto 2021</a:t>
            </a:r>
          </a:p>
        </p:txBody>
      </p:sp>
      <p:pic>
        <p:nvPicPr>
          <p:cNvPr id="8" name="Imagen 7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849" y="623501"/>
            <a:ext cx="1939327" cy="636587"/>
          </a:xfrm>
          <a:prstGeom prst="rect">
            <a:avLst/>
          </a:prstGeom>
        </p:spPr>
      </p:pic>
      <p:pic>
        <p:nvPicPr>
          <p:cNvPr id="4" name="Imagen 3">
            <a:extLst>
              <a:ext uri="{FF2B5EF4-FFF2-40B4-BE49-F238E27FC236}">
                <a16:creationId xmlns:a16="http://schemas.microsoft.com/office/drawing/2014/main" id="{D3C7362A-EB66-8042-B1BF-1EE406AD637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2000" y="5716659"/>
            <a:ext cx="3962090" cy="574013"/>
          </a:xfrm>
          <a:prstGeom prst="rect">
            <a:avLst/>
          </a:prstGeom>
        </p:spPr>
      </p:pic>
      <p:pic>
        <p:nvPicPr>
          <p:cNvPr id="14" name="Imagen 13">
            <a:extLst>
              <a:ext uri="{FF2B5EF4-FFF2-40B4-BE49-F238E27FC236}">
                <a16:creationId xmlns:a16="http://schemas.microsoft.com/office/drawing/2014/main" id="{69390139-8986-5A40-8CE9-B44222FF271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651443" y="240184"/>
            <a:ext cx="2046830" cy="1580126"/>
          </a:xfrm>
          <a:prstGeom prst="rect">
            <a:avLst/>
          </a:prstGeom>
        </p:spPr>
      </p:pic>
      <p:pic>
        <p:nvPicPr>
          <p:cNvPr id="16" name="Imagen 15">
            <a:extLst>
              <a:ext uri="{FF2B5EF4-FFF2-40B4-BE49-F238E27FC236}">
                <a16:creationId xmlns:a16="http://schemas.microsoft.com/office/drawing/2014/main" id="{79CF6673-D7DB-944D-9650-9FF1F860B76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829540" y="623501"/>
            <a:ext cx="1841114" cy="508283"/>
          </a:xfrm>
          <a:prstGeom prst="rect">
            <a:avLst/>
          </a:prstGeom>
        </p:spPr>
      </p:pic>
      <p:sp>
        <p:nvSpPr>
          <p:cNvPr id="10" name="Rectángulo 9">
            <a:extLst>
              <a:ext uri="{FF2B5EF4-FFF2-40B4-BE49-F238E27FC236}">
                <a16:creationId xmlns:a16="http://schemas.microsoft.com/office/drawing/2014/main" id="{AE4628E2-7B42-2E40-9F2A-605E7BAE6443}"/>
              </a:ext>
            </a:extLst>
          </p:cNvPr>
          <p:cNvSpPr/>
          <p:nvPr/>
        </p:nvSpPr>
        <p:spPr>
          <a:xfrm>
            <a:off x="689768" y="2505020"/>
            <a:ext cx="674973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2400" b="1" dirty="0">
                <a:solidFill>
                  <a:srgbClr val="691A30"/>
                </a:solidFill>
                <a:latin typeface="Montserrat" panose="00000500000000000000" pitchFamily="2" charset="0"/>
                <a:cs typeface="Arial" panose="020B0604020202020204" pitchFamily="34" charset="0"/>
              </a:rPr>
              <a:t>OBSERVAR </a:t>
            </a:r>
          </a:p>
          <a:p>
            <a:endParaRPr lang="es-MX" sz="2400" b="1" dirty="0">
              <a:solidFill>
                <a:srgbClr val="691A30"/>
              </a:solidFill>
              <a:latin typeface="Montserrat" panose="00000500000000000000" pitchFamily="2" charset="0"/>
              <a:cs typeface="Arial" panose="020B0604020202020204" pitchFamily="34" charset="0"/>
            </a:endParaRPr>
          </a:p>
          <a:p>
            <a:r>
              <a:rPr lang="es-MX" sz="2400" b="1" dirty="0">
                <a:solidFill>
                  <a:srgbClr val="691A30"/>
                </a:solidFill>
                <a:latin typeface="Montserrat" panose="00000500000000000000" pitchFamily="2" charset="0"/>
                <a:cs typeface="Arial" panose="020B0604020202020204" pitchFamily="34" charset="0"/>
              </a:rPr>
              <a:t>Vigilar que las actividades establecidas en el proyecto de cumplan con: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MX" sz="2400" b="1" dirty="0">
                <a:solidFill>
                  <a:srgbClr val="691A30"/>
                </a:solidFill>
                <a:latin typeface="Montserrat" panose="00000500000000000000" pitchFamily="2" charset="0"/>
                <a:cs typeface="Arial" panose="020B0604020202020204" pitchFamily="34" charset="0"/>
              </a:rPr>
              <a:t>Periodo de realización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MX" sz="2400" b="1" dirty="0">
                <a:solidFill>
                  <a:srgbClr val="691A30"/>
                </a:solidFill>
                <a:latin typeface="Montserrat" panose="00000500000000000000" pitchFamily="2" charset="0"/>
                <a:cs typeface="Arial" panose="020B0604020202020204" pitchFamily="34" charset="0"/>
              </a:rPr>
              <a:t>Que se respete la igualdad de género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MX" sz="2400" b="1" dirty="0">
                <a:solidFill>
                  <a:srgbClr val="691A30"/>
                </a:solidFill>
                <a:latin typeface="Montserrat" panose="00000500000000000000" pitchFamily="2" charset="0"/>
                <a:cs typeface="Arial" panose="020B0604020202020204" pitchFamily="34" charset="0"/>
              </a:rPr>
              <a:t>Que los recursos no se utilicen con fines políticos, etc.  </a:t>
            </a: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8DC48BEF-433E-5F4D-9158-F9442F921591}"/>
              </a:ext>
            </a:extLst>
          </p:cNvPr>
          <p:cNvSpPr txBox="1"/>
          <p:nvPr/>
        </p:nvSpPr>
        <p:spPr>
          <a:xfrm>
            <a:off x="689768" y="1715967"/>
            <a:ext cx="633530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b="1" dirty="0">
                <a:solidFill>
                  <a:srgbClr val="285C4D"/>
                </a:solidFill>
                <a:latin typeface="Montserrat" panose="00000500000000000000" pitchFamily="2" charset="0"/>
                <a:cs typeface="Arial" panose="020B0604020202020204" pitchFamily="34" charset="0"/>
              </a:rPr>
              <a:t>¿Cuáles son las actividades y responsabilidad de un Contralor Social? </a:t>
            </a:r>
          </a:p>
        </p:txBody>
      </p:sp>
    </p:spTree>
    <p:extLst>
      <p:ext uri="{BB962C8B-B14F-4D97-AF65-F5344CB8AC3E}">
        <p14:creationId xmlns:p14="http://schemas.microsoft.com/office/powerpoint/2010/main" val="13047357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r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B2AFB40B-F977-4CAE-83EA-1C1BB211BA4A}"/>
              </a:ext>
            </a:extLst>
          </p:cNvPr>
          <p:cNvSpPr txBox="1"/>
          <p:nvPr/>
        </p:nvSpPr>
        <p:spPr>
          <a:xfrm>
            <a:off x="580849" y="5772834"/>
            <a:ext cx="21811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b="1" dirty="0">
                <a:solidFill>
                  <a:srgbClr val="691A30"/>
                </a:solidFill>
                <a:latin typeface="Montserrat" panose="00000500000000000000" pitchFamily="2" charset="0"/>
                <a:cs typeface="Arial" panose="020B0604020202020204" pitchFamily="34" charset="0"/>
              </a:rPr>
              <a:t>Agosto 2021</a:t>
            </a:r>
          </a:p>
        </p:txBody>
      </p:sp>
      <p:pic>
        <p:nvPicPr>
          <p:cNvPr id="8" name="Imagen 7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849" y="623501"/>
            <a:ext cx="1939327" cy="636587"/>
          </a:xfrm>
          <a:prstGeom prst="rect">
            <a:avLst/>
          </a:prstGeom>
        </p:spPr>
      </p:pic>
      <p:pic>
        <p:nvPicPr>
          <p:cNvPr id="4" name="Imagen 3">
            <a:extLst>
              <a:ext uri="{FF2B5EF4-FFF2-40B4-BE49-F238E27FC236}">
                <a16:creationId xmlns:a16="http://schemas.microsoft.com/office/drawing/2014/main" id="{D3C7362A-EB66-8042-B1BF-1EE406AD637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2000" y="5716659"/>
            <a:ext cx="3962090" cy="574013"/>
          </a:xfrm>
          <a:prstGeom prst="rect">
            <a:avLst/>
          </a:prstGeom>
        </p:spPr>
      </p:pic>
      <p:pic>
        <p:nvPicPr>
          <p:cNvPr id="14" name="Imagen 13">
            <a:extLst>
              <a:ext uri="{FF2B5EF4-FFF2-40B4-BE49-F238E27FC236}">
                <a16:creationId xmlns:a16="http://schemas.microsoft.com/office/drawing/2014/main" id="{69390139-8986-5A40-8CE9-B44222FF271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651443" y="240184"/>
            <a:ext cx="2046830" cy="1580126"/>
          </a:xfrm>
          <a:prstGeom prst="rect">
            <a:avLst/>
          </a:prstGeom>
        </p:spPr>
      </p:pic>
      <p:pic>
        <p:nvPicPr>
          <p:cNvPr id="16" name="Imagen 15">
            <a:extLst>
              <a:ext uri="{FF2B5EF4-FFF2-40B4-BE49-F238E27FC236}">
                <a16:creationId xmlns:a16="http://schemas.microsoft.com/office/drawing/2014/main" id="{79CF6673-D7DB-944D-9650-9FF1F860B76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829540" y="623501"/>
            <a:ext cx="1841114" cy="508283"/>
          </a:xfrm>
          <a:prstGeom prst="rect">
            <a:avLst/>
          </a:prstGeom>
        </p:spPr>
      </p:pic>
      <p:sp>
        <p:nvSpPr>
          <p:cNvPr id="11" name="CuadroTexto 10">
            <a:extLst>
              <a:ext uri="{FF2B5EF4-FFF2-40B4-BE49-F238E27FC236}">
                <a16:creationId xmlns:a16="http://schemas.microsoft.com/office/drawing/2014/main" id="{8DC48BEF-433E-5F4D-9158-F9442F921591}"/>
              </a:ext>
            </a:extLst>
          </p:cNvPr>
          <p:cNvSpPr txBox="1"/>
          <p:nvPr/>
        </p:nvSpPr>
        <p:spPr>
          <a:xfrm>
            <a:off x="689768" y="1715967"/>
            <a:ext cx="633530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b="1" dirty="0">
                <a:solidFill>
                  <a:srgbClr val="285C4D"/>
                </a:solidFill>
                <a:latin typeface="Montserrat" panose="00000500000000000000" pitchFamily="2" charset="0"/>
                <a:cs typeface="Arial" panose="020B0604020202020204" pitchFamily="34" charset="0"/>
              </a:rPr>
              <a:t>¿Cuáles son las actividades y responsabilidad de un Contralor Social? </a:t>
            </a:r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E4586818-B843-3947-BFA8-B22ABAB0DED6}"/>
              </a:ext>
            </a:extLst>
          </p:cNvPr>
          <p:cNvSpPr/>
          <p:nvPr/>
        </p:nvSpPr>
        <p:spPr>
          <a:xfrm>
            <a:off x="689768" y="2593319"/>
            <a:ext cx="674973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2400" b="1" dirty="0">
                <a:solidFill>
                  <a:srgbClr val="691A30"/>
                </a:solidFill>
                <a:latin typeface="Montserrat" panose="00000500000000000000" pitchFamily="2" charset="0"/>
                <a:cs typeface="Arial" panose="020B0604020202020204" pitchFamily="34" charset="0"/>
              </a:rPr>
              <a:t>INFORMAR</a:t>
            </a:r>
          </a:p>
          <a:p>
            <a:endParaRPr lang="es-MX" sz="2400" b="1" dirty="0">
              <a:solidFill>
                <a:srgbClr val="691A30"/>
              </a:solidFill>
              <a:latin typeface="Montserrat" panose="00000500000000000000" pitchFamily="2" charset="0"/>
              <a:cs typeface="Arial" panose="020B0604020202020204" pitchFamily="34" charset="0"/>
            </a:endParaRPr>
          </a:p>
          <a:p>
            <a:r>
              <a:rPr lang="es-MX" sz="2400" b="1" dirty="0">
                <a:solidFill>
                  <a:srgbClr val="691A30"/>
                </a:solidFill>
                <a:latin typeface="Montserrat" panose="00000500000000000000" pitchFamily="2" charset="0"/>
                <a:cs typeface="Arial" panose="020B0604020202020204" pitchFamily="34" charset="0"/>
              </a:rPr>
              <a:t>A través de los formatos establecidos que los compromisos del proyecto se cumplan en los tiempos establecidos </a:t>
            </a:r>
          </a:p>
          <a:p>
            <a:endParaRPr lang="es-MX" sz="2400" b="1" dirty="0">
              <a:solidFill>
                <a:srgbClr val="691A30"/>
              </a:solidFill>
              <a:latin typeface="Montserrat" panose="00000500000000000000" pitchFamily="2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06694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r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B2AFB40B-F977-4CAE-83EA-1C1BB211BA4A}"/>
              </a:ext>
            </a:extLst>
          </p:cNvPr>
          <p:cNvSpPr txBox="1"/>
          <p:nvPr/>
        </p:nvSpPr>
        <p:spPr>
          <a:xfrm>
            <a:off x="580849" y="5772834"/>
            <a:ext cx="21811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b="1" dirty="0">
                <a:solidFill>
                  <a:srgbClr val="691A30"/>
                </a:solidFill>
                <a:latin typeface="Montserrat" panose="00000500000000000000" pitchFamily="2" charset="0"/>
                <a:cs typeface="Arial" panose="020B0604020202020204" pitchFamily="34" charset="0"/>
              </a:rPr>
              <a:t>Agosto 2021</a:t>
            </a:r>
          </a:p>
        </p:txBody>
      </p:sp>
      <p:pic>
        <p:nvPicPr>
          <p:cNvPr id="8" name="Imagen 7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849" y="623501"/>
            <a:ext cx="1939327" cy="636587"/>
          </a:xfrm>
          <a:prstGeom prst="rect">
            <a:avLst/>
          </a:prstGeom>
        </p:spPr>
      </p:pic>
      <p:pic>
        <p:nvPicPr>
          <p:cNvPr id="4" name="Imagen 3">
            <a:extLst>
              <a:ext uri="{FF2B5EF4-FFF2-40B4-BE49-F238E27FC236}">
                <a16:creationId xmlns:a16="http://schemas.microsoft.com/office/drawing/2014/main" id="{D3C7362A-EB66-8042-B1BF-1EE406AD637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2000" y="5716659"/>
            <a:ext cx="3962090" cy="574013"/>
          </a:xfrm>
          <a:prstGeom prst="rect">
            <a:avLst/>
          </a:prstGeom>
        </p:spPr>
      </p:pic>
      <p:pic>
        <p:nvPicPr>
          <p:cNvPr id="14" name="Imagen 13">
            <a:extLst>
              <a:ext uri="{FF2B5EF4-FFF2-40B4-BE49-F238E27FC236}">
                <a16:creationId xmlns:a16="http://schemas.microsoft.com/office/drawing/2014/main" id="{69390139-8986-5A40-8CE9-B44222FF271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651443" y="240184"/>
            <a:ext cx="2046830" cy="1580126"/>
          </a:xfrm>
          <a:prstGeom prst="rect">
            <a:avLst/>
          </a:prstGeom>
        </p:spPr>
      </p:pic>
      <p:pic>
        <p:nvPicPr>
          <p:cNvPr id="16" name="Imagen 15">
            <a:extLst>
              <a:ext uri="{FF2B5EF4-FFF2-40B4-BE49-F238E27FC236}">
                <a16:creationId xmlns:a16="http://schemas.microsoft.com/office/drawing/2014/main" id="{79CF6673-D7DB-944D-9650-9FF1F860B76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829540" y="623501"/>
            <a:ext cx="1841114" cy="508283"/>
          </a:xfrm>
          <a:prstGeom prst="rect">
            <a:avLst/>
          </a:prstGeom>
        </p:spPr>
      </p:pic>
      <p:sp>
        <p:nvSpPr>
          <p:cNvPr id="11" name="CuadroTexto 10">
            <a:extLst>
              <a:ext uri="{FF2B5EF4-FFF2-40B4-BE49-F238E27FC236}">
                <a16:creationId xmlns:a16="http://schemas.microsoft.com/office/drawing/2014/main" id="{8DC48BEF-433E-5F4D-9158-F9442F921591}"/>
              </a:ext>
            </a:extLst>
          </p:cNvPr>
          <p:cNvSpPr txBox="1"/>
          <p:nvPr/>
        </p:nvSpPr>
        <p:spPr>
          <a:xfrm>
            <a:off x="689768" y="1715967"/>
            <a:ext cx="633530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b="1" dirty="0">
                <a:solidFill>
                  <a:srgbClr val="285C4D"/>
                </a:solidFill>
                <a:latin typeface="Montserrat" panose="00000500000000000000" pitchFamily="2" charset="0"/>
                <a:cs typeface="Arial" panose="020B0604020202020204" pitchFamily="34" charset="0"/>
              </a:rPr>
              <a:t>¿Cuáles son las actividades y responsabilidad de un Contralor Social? </a:t>
            </a:r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7C5D7901-4E42-4D4A-A639-84C49689D879}"/>
              </a:ext>
            </a:extLst>
          </p:cNvPr>
          <p:cNvSpPr/>
          <p:nvPr/>
        </p:nvSpPr>
        <p:spPr>
          <a:xfrm>
            <a:off x="689768" y="2464828"/>
            <a:ext cx="6749732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2400" b="1" dirty="0">
                <a:solidFill>
                  <a:srgbClr val="691A30"/>
                </a:solidFill>
                <a:latin typeface="Montserrat" panose="00000500000000000000" pitchFamily="2" charset="0"/>
                <a:cs typeface="Arial" panose="020B0604020202020204" pitchFamily="34" charset="0"/>
              </a:rPr>
              <a:t>DENUNCIAR </a:t>
            </a:r>
          </a:p>
          <a:p>
            <a:endParaRPr lang="es-MX" sz="2400" b="1" dirty="0">
              <a:solidFill>
                <a:srgbClr val="691A30"/>
              </a:solidFill>
              <a:latin typeface="Montserrat" panose="00000500000000000000" pitchFamily="2" charset="0"/>
              <a:cs typeface="Arial" panose="020B0604020202020204" pitchFamily="34" charset="0"/>
            </a:endParaRPr>
          </a:p>
          <a:p>
            <a:r>
              <a:rPr lang="es-MX" sz="2400" b="1" dirty="0">
                <a:solidFill>
                  <a:srgbClr val="691A30"/>
                </a:solidFill>
                <a:latin typeface="Montserrat" panose="00000500000000000000" pitchFamily="2" charset="0"/>
                <a:cs typeface="Arial" panose="020B0604020202020204" pitchFamily="34" charset="0"/>
              </a:rPr>
              <a:t>Cualquier irregularidad en la realización del proyecto, debe elaborar y enviar el reporte de quejas y denuncias al Enlace de Contraloría Social o Responsable Operativo del Proyecto.</a:t>
            </a:r>
          </a:p>
        </p:txBody>
      </p:sp>
    </p:spTree>
    <p:extLst>
      <p:ext uri="{BB962C8B-B14F-4D97-AF65-F5344CB8AC3E}">
        <p14:creationId xmlns:p14="http://schemas.microsoft.com/office/powerpoint/2010/main" val="30619379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r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B2AFB40B-F977-4CAE-83EA-1C1BB211BA4A}"/>
              </a:ext>
            </a:extLst>
          </p:cNvPr>
          <p:cNvSpPr txBox="1"/>
          <p:nvPr/>
        </p:nvSpPr>
        <p:spPr>
          <a:xfrm>
            <a:off x="580849" y="5772834"/>
            <a:ext cx="21811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b="1" dirty="0">
                <a:solidFill>
                  <a:srgbClr val="691A30"/>
                </a:solidFill>
                <a:latin typeface="Montserrat" panose="00000500000000000000" pitchFamily="2" charset="0"/>
                <a:cs typeface="Arial" panose="020B0604020202020204" pitchFamily="34" charset="0"/>
              </a:rPr>
              <a:t>Agosto 2021</a:t>
            </a:r>
          </a:p>
        </p:txBody>
      </p:sp>
      <p:pic>
        <p:nvPicPr>
          <p:cNvPr id="8" name="Imagen 7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849" y="623501"/>
            <a:ext cx="1939327" cy="636587"/>
          </a:xfrm>
          <a:prstGeom prst="rect">
            <a:avLst/>
          </a:prstGeom>
        </p:spPr>
      </p:pic>
      <p:pic>
        <p:nvPicPr>
          <p:cNvPr id="4" name="Imagen 3">
            <a:extLst>
              <a:ext uri="{FF2B5EF4-FFF2-40B4-BE49-F238E27FC236}">
                <a16:creationId xmlns:a16="http://schemas.microsoft.com/office/drawing/2014/main" id="{D3C7362A-EB66-8042-B1BF-1EE406AD637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2000" y="5716659"/>
            <a:ext cx="3962090" cy="574013"/>
          </a:xfrm>
          <a:prstGeom prst="rect">
            <a:avLst/>
          </a:prstGeom>
        </p:spPr>
      </p:pic>
      <p:pic>
        <p:nvPicPr>
          <p:cNvPr id="14" name="Imagen 13">
            <a:extLst>
              <a:ext uri="{FF2B5EF4-FFF2-40B4-BE49-F238E27FC236}">
                <a16:creationId xmlns:a16="http://schemas.microsoft.com/office/drawing/2014/main" id="{69390139-8986-5A40-8CE9-B44222FF271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651443" y="240184"/>
            <a:ext cx="2046830" cy="1580126"/>
          </a:xfrm>
          <a:prstGeom prst="rect">
            <a:avLst/>
          </a:prstGeom>
        </p:spPr>
      </p:pic>
      <p:pic>
        <p:nvPicPr>
          <p:cNvPr id="16" name="Imagen 15">
            <a:extLst>
              <a:ext uri="{FF2B5EF4-FFF2-40B4-BE49-F238E27FC236}">
                <a16:creationId xmlns:a16="http://schemas.microsoft.com/office/drawing/2014/main" id="{79CF6673-D7DB-944D-9650-9FF1F860B76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829540" y="623501"/>
            <a:ext cx="1841114" cy="508283"/>
          </a:xfrm>
          <a:prstGeom prst="rect">
            <a:avLst/>
          </a:prstGeom>
        </p:spPr>
      </p:pic>
      <p:sp>
        <p:nvSpPr>
          <p:cNvPr id="9" name="Rectángulo redondeado 8">
            <a:extLst>
              <a:ext uri="{FF2B5EF4-FFF2-40B4-BE49-F238E27FC236}">
                <a16:creationId xmlns:a16="http://schemas.microsoft.com/office/drawing/2014/main" id="{CF77DC92-CDE4-CB40-BEB5-CFD5639EA56A}"/>
              </a:ext>
            </a:extLst>
          </p:cNvPr>
          <p:cNvSpPr/>
          <p:nvPr/>
        </p:nvSpPr>
        <p:spPr>
          <a:xfrm>
            <a:off x="689768" y="2511272"/>
            <a:ext cx="6406491" cy="2111216"/>
          </a:xfrm>
          <a:prstGeom prst="roundRect">
            <a:avLst/>
          </a:prstGeom>
          <a:noFill/>
          <a:ln w="19050" cap="flat" cmpd="sng" algn="ctr">
            <a:solidFill>
              <a:schemeClr val="accent1"/>
            </a:solidFill>
            <a:prstDash val="dash"/>
            <a:miter lim="800000"/>
          </a:ln>
          <a:effectLst/>
        </p:spPr>
        <p:txBody>
          <a:bodyPr wrap="square" anchor="ctr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000" dirty="0">
                <a:solidFill>
                  <a:srgbClr val="285C4D"/>
                </a:solidFill>
                <a:latin typeface="Montserrat" panose="00000500000000000000" pitchFamily="2" charset="0"/>
                <a:cs typeface="Arial" panose="020B0604020202020204" pitchFamily="34" charset="0"/>
              </a:rPr>
              <a:t>Proyecto cultural a vigilar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000" dirty="0">
                <a:solidFill>
                  <a:srgbClr val="285C4D"/>
                </a:solidFill>
                <a:latin typeface="Montserrat" panose="00000500000000000000" pitchFamily="2" charset="0"/>
                <a:cs typeface="Arial" panose="020B0604020202020204" pitchFamily="34" charset="0"/>
              </a:rPr>
              <a:t>Reglas de Operación de AIEC 2021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000" dirty="0">
                <a:solidFill>
                  <a:srgbClr val="285C4D"/>
                </a:solidFill>
                <a:latin typeface="Montserrat" panose="00000500000000000000" pitchFamily="2" charset="0"/>
                <a:cs typeface="Arial" panose="020B0604020202020204" pitchFamily="34" charset="0"/>
              </a:rPr>
              <a:t>Leyes y Reglamentos aplicables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000" dirty="0">
                <a:solidFill>
                  <a:srgbClr val="285C4D"/>
                </a:solidFill>
                <a:latin typeface="Montserrat" panose="00000500000000000000" pitchFamily="2" charset="0"/>
                <a:cs typeface="Arial" panose="020B0604020202020204" pitchFamily="34" charset="0"/>
              </a:rPr>
              <a:t>Lineamientos de CS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000" dirty="0">
                <a:solidFill>
                  <a:srgbClr val="285C4D"/>
                </a:solidFill>
                <a:latin typeface="Montserrat" panose="00000500000000000000" pitchFamily="2" charset="0"/>
                <a:cs typeface="Arial" panose="020B0604020202020204" pitchFamily="34" charset="0"/>
              </a:rPr>
              <a:t>Esquema y Guía Operativa de CS</a:t>
            </a:r>
          </a:p>
          <a:p>
            <a:endParaRPr lang="es-MX" dirty="0">
              <a:solidFill>
                <a:srgbClr val="285C4D"/>
              </a:solidFill>
              <a:latin typeface="Montserrat" panose="00000500000000000000" pitchFamily="2" charset="0"/>
              <a:cs typeface="Arial" panose="020B0604020202020204" pitchFamily="34" charset="0"/>
            </a:endParaRP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535FC158-6054-2D45-A633-34587655E337}"/>
              </a:ext>
            </a:extLst>
          </p:cNvPr>
          <p:cNvSpPr txBox="1"/>
          <p:nvPr/>
        </p:nvSpPr>
        <p:spPr>
          <a:xfrm>
            <a:off x="-155468" y="1904181"/>
            <a:ext cx="63353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b="1" dirty="0">
                <a:solidFill>
                  <a:srgbClr val="285C4D"/>
                </a:solidFill>
                <a:latin typeface="Montserrat" panose="00000500000000000000" pitchFamily="2" charset="0"/>
                <a:cs typeface="Arial" panose="020B0604020202020204" pitchFamily="34" charset="0"/>
              </a:rPr>
              <a:t>DOCUMENTOS NORMATIVOS</a:t>
            </a:r>
          </a:p>
        </p:txBody>
      </p:sp>
    </p:spTree>
    <p:extLst>
      <p:ext uri="{BB962C8B-B14F-4D97-AF65-F5344CB8AC3E}">
        <p14:creationId xmlns:p14="http://schemas.microsoft.com/office/powerpoint/2010/main" val="42409142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Personalizado 1">
      <a:dk1>
        <a:sysClr val="windowText" lastClr="000000"/>
      </a:dk1>
      <a:lt1>
        <a:sysClr val="window" lastClr="FFFFFF"/>
      </a:lt1>
      <a:dk2>
        <a:srgbClr val="44546A"/>
      </a:dk2>
      <a:lt2>
        <a:srgbClr val="BFBFBF"/>
      </a:lt2>
      <a:accent1>
        <a:srgbClr val="FBE5D5"/>
      </a:accent1>
      <a:accent2>
        <a:srgbClr val="F4B183"/>
      </a:accent2>
      <a:accent3>
        <a:srgbClr val="C5E0B3"/>
      </a:accent3>
      <a:accent4>
        <a:srgbClr val="FFC000"/>
      </a:accent4>
      <a:accent5>
        <a:srgbClr val="FBE5D5"/>
      </a:accent5>
      <a:accent6>
        <a:srgbClr val="FFD965"/>
      </a:accent6>
      <a:hlink>
        <a:srgbClr val="FEE599"/>
      </a:hlink>
      <a:folHlink>
        <a:srgbClr val="FFF2CC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3E4F19A7-A959-40BB-972C-4880BAF8EB09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16522</TotalTime>
  <Words>330</Words>
  <Application>Microsoft Macintosh PowerPoint</Application>
  <PresentationFormat>Presentación en pantalla (4:3)</PresentationFormat>
  <Paragraphs>41</Paragraphs>
  <Slides>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Montserrat</vt:lpstr>
      <vt:lpstr>Office Theme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Redes Sociales SHCP</dc:title>
  <dc:creator>Usuario de Microsoft Office</dc:creator>
  <cp:lastModifiedBy>Microsoft Office User</cp:lastModifiedBy>
  <cp:revision>462</cp:revision>
  <cp:lastPrinted>2019-08-09T01:47:14Z</cp:lastPrinted>
  <dcterms:created xsi:type="dcterms:W3CDTF">2019-01-15T20:36:23Z</dcterms:created>
  <dcterms:modified xsi:type="dcterms:W3CDTF">2021-08-25T07:40:02Z</dcterms:modified>
</cp:coreProperties>
</file>